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Zimmermann" initials="T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6D7"/>
          </a:solidFill>
        </a:fill>
      </a:tcStyle>
    </a:wholeTbl>
    <a:band2H>
      <a:tcTxStyle/>
      <a:tcStyle>
        <a:tcBdr/>
        <a:fill>
          <a:solidFill>
            <a:srgbClr val="EBEC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8ED"/>
          </a:solidFill>
        </a:fill>
      </a:tcStyle>
    </a:wholeTbl>
    <a:band2H>
      <a:tcTxStyle/>
      <a:tcStyle>
        <a:tcBdr/>
        <a:fill>
          <a:solidFill>
            <a:srgbClr val="E6ED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EF4E3"/>
          </a:solidFill>
        </a:fill>
      </a:tcStyle>
    </a:wholeTbl>
    <a:band2H>
      <a:tcTxStyle/>
      <a:tcStyle>
        <a:tcBdr/>
        <a:fill>
          <a:solidFill>
            <a:srgbClr val="F7FA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771" autoAdjust="0"/>
  </p:normalViewPr>
  <p:slideViewPr>
    <p:cSldViewPr>
      <p:cViewPr>
        <p:scale>
          <a:sx n="70" d="100"/>
          <a:sy n="70" d="100"/>
        </p:scale>
        <p:origin x="-273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2-07T17:44:39.40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429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Bienvenue dans le monde de la construction métallique.</a:t>
            </a:r>
          </a:p>
          <a:p>
            <a:r>
              <a:rPr lang="fr-CH" dirty="0" smtClean="0"/>
              <a:t>Qu’est-ce que la construction métallique ?</a:t>
            </a:r>
          </a:p>
          <a:p>
            <a:r>
              <a:rPr lang="fr-CH" dirty="0" smtClean="0"/>
              <a:t>Que fait la construction métallique ?</a:t>
            </a:r>
          </a:p>
          <a:p>
            <a:r>
              <a:rPr lang="fr-CH" dirty="0" smtClean="0"/>
              <a:t>Quels sont les métiers de la construction métallique ?</a:t>
            </a:r>
          </a:p>
          <a:p>
            <a:r>
              <a:rPr lang="fr-CH" dirty="0" smtClean="0"/>
              <a:t>Quelles sont les perspectives d’avenir dans la construction métallique ?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Maintenant, nous savons ce que fait la construction métallique : balustrades, escaliers, ponts, jardins d’hiver et portails.</a:t>
            </a:r>
          </a:p>
          <a:p>
            <a:endParaRPr lang="fr-CH" dirty="0"/>
          </a:p>
          <a:p>
            <a:r>
              <a:rPr lang="fr-CH" dirty="0" smtClean="0"/>
              <a:t>Mais comment fait-elle 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De la production à la planification, de la planification à la logistique. </a:t>
            </a:r>
          </a:p>
          <a:p>
            <a:r>
              <a:rPr lang="fr-CH" dirty="0" smtClean="0"/>
              <a:t>Dans un monde toujours plus globalisé et informatisé, la place de ces tâches au sein de notre métier augmente de jour en jour.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La production est un métier technique. La digitalisation avance à grand pas, mais pourtant chaque produit est fabriqué individuellement.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La plupart des entreprises suisses sont des </a:t>
            </a:r>
            <a:r>
              <a:rPr lang="fr-CH" dirty="0" err="1" smtClean="0"/>
              <a:t>micro-entreprises</a:t>
            </a:r>
            <a:r>
              <a:rPr lang="fr-CH" dirty="0" smtClean="0"/>
              <a:t> de 10 collaborateurs ou moins. </a:t>
            </a:r>
          </a:p>
          <a:p>
            <a:r>
              <a:rPr lang="fr-CH" dirty="0" smtClean="0"/>
              <a:t>Dans ces entreprises, le constructeur métallique qui a réalisé les pièces</a:t>
            </a:r>
            <a:r>
              <a:rPr lang="fr-CH" baseline="0" dirty="0" smtClean="0"/>
              <a:t> en atelier </a:t>
            </a:r>
            <a:r>
              <a:rPr lang="fr-CH" dirty="0" smtClean="0"/>
              <a:t>s’occupe également lui-même</a:t>
            </a:r>
            <a:r>
              <a:rPr lang="fr-CH" baseline="0" dirty="0" smtClean="0"/>
              <a:t> de les monter sur place</a:t>
            </a:r>
            <a:r>
              <a:rPr lang="fr-CH" dirty="0" smtClean="0"/>
              <a:t>. Ce qui est très intéressant ! </a:t>
            </a:r>
          </a:p>
          <a:p>
            <a:r>
              <a:rPr lang="fr-CH" dirty="0" smtClean="0"/>
              <a:t>De la découpe au montage. Lors de la promenade du dimanche, il peut par</a:t>
            </a:r>
            <a:r>
              <a:rPr lang="fr-CH" baseline="0" dirty="0" smtClean="0"/>
              <a:t> exemple </a:t>
            </a:r>
            <a:r>
              <a:rPr lang="fr-CH" dirty="0" smtClean="0"/>
              <a:t>montrer à ses proches ce</a:t>
            </a:r>
            <a:r>
              <a:rPr lang="fr-CH" baseline="0" dirty="0" smtClean="0"/>
              <a:t> qu’il/elle a fabriqué et monté</a:t>
            </a:r>
            <a:r>
              <a:rPr lang="fr-CH" dirty="0" smtClean="0"/>
              <a:t>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Formation en quatre ans. Pour les jeunes doués pour la technique et les travaux manuels. </a:t>
            </a:r>
          </a:p>
          <a:p>
            <a:r>
              <a:rPr lang="fr-CH" dirty="0" smtClean="0"/>
              <a:t>Dans le système de formation duale, les apprentis alternent entre les cours à l’école et la formation en entreprise avec le maître d’apprentissage.</a:t>
            </a:r>
          </a:p>
          <a:p>
            <a:r>
              <a:rPr lang="fr-CH" dirty="0" smtClean="0"/>
              <a:t>Des formations spécifiques sont proposées lors des cours interentreprises.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Formation en quatre ans. Pour les jeunes doués pour la technique et les travaux manuels. </a:t>
            </a:r>
          </a:p>
          <a:p>
            <a:r>
              <a:rPr lang="fr-CH" dirty="0" smtClean="0"/>
              <a:t>Dans le système de formation duale, les apprentis alternent entre les cours à l’école et la formation en entreprise avec le maître d’apprentissage.</a:t>
            </a:r>
          </a:p>
          <a:p>
            <a:r>
              <a:rPr lang="fr-CH" dirty="0" smtClean="0"/>
              <a:t>Des formations spécifiques sont proposées lors des cours interentreprises.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smtClean="0"/>
              <a:t>A la fin de son apprentissage, le constructeur métallique est capable de produire une pièce, par exemple une porte, à partir d’un plan puis de la monter.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La planification et la logistique deviennent de plus en plus importantes. Les bons élèves à l’aise avec l’informatique et qui ont une bonne perception de l’espace se plairont dans ce métier.  </a:t>
            </a:r>
          </a:p>
          <a:p>
            <a:r>
              <a:rPr lang="fr-CH" dirty="0" smtClean="0"/>
              <a:t>Les apprentis obtenant de bons résultats finaux sont prédestinés à faire carrière. Les débouchés sont nombreux.</a:t>
            </a:r>
          </a:p>
          <a:p>
            <a:r>
              <a:rPr lang="fr-CH" dirty="0" smtClean="0"/>
              <a:t>Prendre des mesures – discuter avec l’architecte – suivre les projets.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Shape 3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Formation en quatre ans. Pour les jeunes doués pour la technique et les travaux manuels. </a:t>
            </a:r>
          </a:p>
          <a:p>
            <a:r>
              <a:rPr lang="fr-CH" dirty="0" smtClean="0"/>
              <a:t>Dans le système de formation duale, les apprentis alternent entre les cours à l’école et la formation en entreprise avec le maître d’apprentissage. </a:t>
            </a:r>
          </a:p>
          <a:p>
            <a:r>
              <a:rPr lang="fr-CH" dirty="0" smtClean="0"/>
              <a:t>Des formations spécifiques sont proposées lors des cours interentreprises.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Après quatre ans de formation, le dessinateur-constructeur sur métal fait des visites à domicile et donne des conseils avisés.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Cet exposé vous présentera tout ce qu’il faut savoir sur la construction métallique.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smtClean="0"/>
              <a:t>Grace à la formation AFP sur deux ans, les élèves en difficulté scolaire mais motivés peuvent néanmoins percer dans le monde professionnel.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Formation en quatre ans. Pour</a:t>
            </a:r>
            <a:r>
              <a:rPr lang="fr-CH" baseline="0" dirty="0" smtClean="0"/>
              <a:t> les</a:t>
            </a:r>
            <a:r>
              <a:rPr lang="fr-CH" dirty="0" smtClean="0"/>
              <a:t> jeunes doués pour la technique et les travaux manuels. </a:t>
            </a:r>
          </a:p>
          <a:p>
            <a:r>
              <a:rPr lang="fr-CH" dirty="0" smtClean="0"/>
              <a:t>Dans le système de formation duale, les apprentis alternent entre les cours à l’école et la formation en entreprise avec le maître d’apprentissage. </a:t>
            </a:r>
          </a:p>
          <a:p>
            <a:r>
              <a:rPr lang="fr-CH" dirty="0" smtClean="0"/>
              <a:t>Des formations spécifiques sont proposées lors des cours interentreprises.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L’aide-constructeur métallique est bien plus qu’un simple manœuvre. </a:t>
            </a:r>
          </a:p>
          <a:p>
            <a:r>
              <a:rPr lang="fr-CH" dirty="0" smtClean="0"/>
              <a:t>Il peut exécuter des travaux autonomes sous conduite. A la fin de sa formation, il passe un examen.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Shape 4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Constructeur métallique un jour, constructeur métallique toujours ? Ce n’est pas forcément</a:t>
            </a:r>
            <a:r>
              <a:rPr lang="fr-CH" baseline="0" dirty="0" smtClean="0"/>
              <a:t> le cas</a:t>
            </a:r>
            <a:r>
              <a:rPr lang="fr-CH" dirty="0" smtClean="0"/>
              <a:t>. </a:t>
            </a:r>
          </a:p>
          <a:p>
            <a:r>
              <a:rPr lang="fr-CH" dirty="0" smtClean="0"/>
              <a:t>Les professionnels capables et motivés ont de larges possibilité</a:t>
            </a:r>
            <a:r>
              <a:rPr lang="fr-CH" baseline="0" dirty="0" smtClean="0"/>
              <a:t> de formation continue et donc de carrière dans la branche.</a:t>
            </a:r>
            <a:endParaRPr lang="fr-CH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La formation prépare l’avenir.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Le monde de la construction métallique. Tendance dans l’architecture moderne. Construction dense avec beaucoup de lumière, d’acier et de verre.</a:t>
            </a:r>
          </a:p>
          <a:p>
            <a:r>
              <a:rPr lang="fr-CH" dirty="0" smtClean="0"/>
              <a:t>Après l’apprentissage, les plus futés trouvent tout de suite une formation continue sur le marché. </a:t>
            </a:r>
          </a:p>
          <a:p>
            <a:r>
              <a:rPr lang="fr-CH" dirty="0" smtClean="0"/>
              <a:t>Une branche offrant des perspectives attrayantes et une grande satisfaction.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Vous avez surement</a:t>
            </a:r>
            <a:r>
              <a:rPr lang="fr-CH" baseline="0" dirty="0" smtClean="0"/>
              <a:t> </a:t>
            </a:r>
            <a:r>
              <a:rPr lang="fr-CH" dirty="0" smtClean="0"/>
              <a:t>déjà entendu parler de la construction métallique. Mais que fait vraiment la construction métallique ?</a:t>
            </a:r>
          </a:p>
          <a:p>
            <a:r>
              <a:rPr lang="fr-CH" dirty="0" smtClean="0"/>
              <a:t>Nous allons vous donner un aperçu de notre profession.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Jardins d'hiver : De purs moments d’émotion pour tous les propriétaires de maison individuelle.  </a:t>
            </a:r>
          </a:p>
          <a:p>
            <a:r>
              <a:rPr lang="fr-CH" dirty="0" smtClean="0"/>
              <a:t>Ceux qui en ont un, ne l’échangeraient contre rien au monde. Lorsqu’il fait trop froid dehors en</a:t>
            </a:r>
            <a:r>
              <a:rPr lang="fr-CH" baseline="0" dirty="0" smtClean="0"/>
              <a:t> fin de journée</a:t>
            </a:r>
            <a:r>
              <a:rPr lang="fr-CH" dirty="0" smtClean="0"/>
              <a:t>, on peut prendre l’apéro</a:t>
            </a:r>
            <a:r>
              <a:rPr lang="fr-CH" baseline="0" dirty="0" smtClean="0"/>
              <a:t> </a:t>
            </a:r>
            <a:r>
              <a:rPr lang="fr-CH" dirty="0" smtClean="0"/>
              <a:t>dans le jardin d’hiver sans soucis.</a:t>
            </a:r>
          </a:p>
          <a:p>
            <a:endParaRPr lang="fr-CH" dirty="0" smtClean="0"/>
          </a:p>
          <a:p>
            <a:r>
              <a:rPr lang="fr-CH" dirty="0" smtClean="0"/>
              <a:t>Ces constructions filigranes en métal, en verre, avec cloisons coulissantes et ombrages rendent la vie plus belle.</a:t>
            </a:r>
          </a:p>
          <a:p>
            <a:r>
              <a:rPr lang="fr-CH" dirty="0" smtClean="0"/>
              <a:t> </a:t>
            </a:r>
          </a:p>
          <a:p>
            <a:r>
              <a:rPr lang="fr-CH" dirty="0" smtClean="0"/>
              <a:t>Une entreprise classique de construction métallique compte 5 à 10 collaborateurs. Pour ces entreprises, le jardin d’hiver est un produit idéal.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Mains courantes, balustrades ou encore armatures sont les produits classiques de chaque entreprise. </a:t>
            </a:r>
          </a:p>
          <a:p>
            <a:r>
              <a:rPr lang="fr-CH" dirty="0" smtClean="0"/>
              <a:t>Toutes les entreprises, qu’elle occupent 100 employés ou 1 seul fabriquent</a:t>
            </a:r>
            <a:r>
              <a:rPr lang="fr-CH" baseline="0" dirty="0" smtClean="0"/>
              <a:t> </a:t>
            </a:r>
            <a:r>
              <a:rPr lang="fr-CH" dirty="0" smtClean="0"/>
              <a:t>des garde-corps/balustrades.</a:t>
            </a:r>
          </a:p>
          <a:p>
            <a:r>
              <a:rPr lang="fr-CH" dirty="0" smtClean="0"/>
              <a:t>Avec le verre et l’acier inoxydable on peut créer un nombre illimité de formes.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Un travail qui réjouit le cœur de tout constructeur métallique, architecte et maître d’ouvrage. </a:t>
            </a:r>
          </a:p>
          <a:p>
            <a:r>
              <a:rPr lang="fr-CH" dirty="0" smtClean="0"/>
              <a:t>Cette construction filigrane, légère et translucide est le nec plus ultra de tout site de production. </a:t>
            </a:r>
          </a:p>
          <a:p>
            <a:r>
              <a:rPr lang="fr-CH" dirty="0" smtClean="0"/>
              <a:t>Le métal allié aux marches en bois, aux mains courantes en acier inoxydable et aux balustrades en verre. </a:t>
            </a:r>
          </a:p>
          <a:p>
            <a:r>
              <a:rPr lang="fr-CH" dirty="0" smtClean="0"/>
              <a:t>Un travail pour des entreprises de 10 employés environ.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Un concentré de charpente métallique, qui semble </a:t>
            </a:r>
            <a:r>
              <a:rPr lang="fr-CH" baseline="0" dirty="0" smtClean="0"/>
              <a:t>pourtant si</a:t>
            </a:r>
            <a:r>
              <a:rPr lang="fr-CH" dirty="0" smtClean="0"/>
              <a:t> légère. Ce pont magnifique qui traverse l’Aare symbolise tous les passages : passerelles pour piétons, pour</a:t>
            </a:r>
            <a:r>
              <a:rPr lang="fr-CH" baseline="0" dirty="0" smtClean="0"/>
              <a:t> </a:t>
            </a:r>
            <a:r>
              <a:rPr lang="fr-CH" dirty="0" smtClean="0"/>
              <a:t>vélos, etc. </a:t>
            </a:r>
          </a:p>
          <a:p>
            <a:r>
              <a:rPr lang="fr-CH" dirty="0" smtClean="0"/>
              <a:t>Les grands ponts comme celui-ci sont construits par de grandes entreprises suisses de charpente métallique.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Un design raffiné pour un siège d’entreprise élégant. Un style presque classique en acier et en verre. </a:t>
            </a:r>
          </a:p>
          <a:p>
            <a:r>
              <a:rPr lang="fr-CH" dirty="0" smtClean="0"/>
              <a:t>Construit en tenant compte des dernières technologies thermiques. Acier écologique - tout est réutilisable.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CH" dirty="0" smtClean="0"/>
              <a:t>Toute les tâches</a:t>
            </a:r>
            <a:r>
              <a:rPr lang="fr-CH" baseline="0" dirty="0" smtClean="0"/>
              <a:t> du constructeur métallique réunies en u</a:t>
            </a:r>
            <a:r>
              <a:rPr lang="fr-CH" dirty="0" smtClean="0"/>
              <a:t>n seul ouvrage. Un exemple typique d’un complexe</a:t>
            </a:r>
            <a:r>
              <a:rPr lang="fr-CH" baseline="0" dirty="0" smtClean="0"/>
              <a:t> de bureau moderne</a:t>
            </a:r>
            <a:r>
              <a:rPr lang="fr-CH" dirty="0" smtClean="0"/>
              <a:t>. </a:t>
            </a:r>
          </a:p>
          <a:p>
            <a:r>
              <a:rPr lang="fr-CH" dirty="0" smtClean="0"/>
              <a:t>La lumière interagit avec le verre et l’acier. </a:t>
            </a:r>
          </a:p>
          <a:p>
            <a:r>
              <a:rPr lang="fr-CH" dirty="0" smtClean="0"/>
              <a:t>Passerelles pour piétons, balustrades, façades.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>
            <a:spLocks noGrp="1"/>
          </p:cNvSpPr>
          <p:nvPr>
            <p:ph type="title"/>
          </p:nvPr>
        </p:nvSpPr>
        <p:spPr>
          <a:xfrm>
            <a:off x="1476375" y="2884489"/>
            <a:ext cx="7199313" cy="15922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3" name="Straight Connector 8"/>
          <p:cNvSpPr/>
          <p:nvPr/>
        </p:nvSpPr>
        <p:spPr>
          <a:xfrm>
            <a:off x="1476375" y="2773762"/>
            <a:ext cx="7200000" cy="9525"/>
          </a:xfrm>
          <a:prstGeom prst="line">
            <a:avLst/>
          </a:prstGeom>
          <a:ln w="19050">
            <a:solidFill>
              <a:schemeClr val="accent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Textebene 1…"/>
          <p:cNvSpPr>
            <a:spLocks noGrp="1"/>
          </p:cNvSpPr>
          <p:nvPr>
            <p:ph type="body" sz="quarter" idx="1"/>
          </p:nvPr>
        </p:nvSpPr>
        <p:spPr>
          <a:xfrm>
            <a:off x="1476375" y="5836444"/>
            <a:ext cx="2699386" cy="36933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  <a:lvl2pPr indent="457200">
              <a:lnSpc>
                <a:spcPct val="100000"/>
              </a:lnSpc>
              <a:spcBef>
                <a:spcPts val="0"/>
              </a:spcBef>
              <a:buFontTx/>
              <a:defRPr sz="1200"/>
            </a:lvl2pPr>
            <a:lvl3pPr indent="914400">
              <a:lnSpc>
                <a:spcPct val="100000"/>
              </a:lnSpc>
              <a:spcBef>
                <a:spcPts val="0"/>
              </a:spcBef>
              <a:buFontTx/>
              <a:defRPr sz="1200"/>
            </a:lvl3pPr>
            <a:lvl4pPr indent="1371600">
              <a:lnSpc>
                <a:spcPct val="100000"/>
              </a:lnSpc>
              <a:spcBef>
                <a:spcPts val="0"/>
              </a:spcBef>
              <a:buFontTx/>
              <a:defRPr sz="1200"/>
            </a:lvl4pPr>
            <a:lvl5pPr indent="1828800">
              <a:lnSpc>
                <a:spcPct val="100000"/>
              </a:lnSpc>
              <a:spcBef>
                <a:spcPts val="0"/>
              </a:spcBef>
              <a:buFontTx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15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49" y="482615"/>
            <a:ext cx="1802017" cy="114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Foliennummer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468672" y="1577339"/>
            <a:ext cx="3996000" cy="432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Picture Placeholder 6"/>
          <p:cNvSpPr>
            <a:spLocks noGrp="1"/>
          </p:cNvSpPr>
          <p:nvPr>
            <p:ph type="pic" sz="half" idx="14"/>
          </p:nvPr>
        </p:nvSpPr>
        <p:spPr>
          <a:xfrm>
            <a:off x="4679686" y="1577339"/>
            <a:ext cx="3996001" cy="432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" name="Textebene 1…"/>
          <p:cNvSpPr>
            <a:spLocks noGrp="1"/>
          </p:cNvSpPr>
          <p:nvPr>
            <p:ph type="body" sz="quarter" idx="1"/>
          </p:nvPr>
        </p:nvSpPr>
        <p:spPr>
          <a:xfrm>
            <a:off x="468672" y="5981184"/>
            <a:ext cx="3996000" cy="18466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  <a:lvl2pPr marL="345599" indent="-1295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2pPr>
            <a:lvl3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3pPr>
            <a:lvl4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4pPr>
            <a:lvl5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9686" y="5981184"/>
            <a:ext cx="3996001" cy="184667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00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1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672" y="1577339"/>
            <a:ext cx="2592000" cy="453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83687" y="1577339"/>
            <a:ext cx="2592001" cy="453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76179" y="1577339"/>
            <a:ext cx="2592001" cy="453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12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672" y="1577339"/>
            <a:ext cx="2592000" cy="4140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83687" y="1577339"/>
            <a:ext cx="2592001" cy="4140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76179" y="1577339"/>
            <a:ext cx="2592001" cy="4140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Textebene 1…"/>
          <p:cNvSpPr>
            <a:spLocks noGrp="1"/>
          </p:cNvSpPr>
          <p:nvPr>
            <p:ph type="body" sz="quarter" idx="1"/>
          </p:nvPr>
        </p:nvSpPr>
        <p:spPr>
          <a:xfrm>
            <a:off x="468672" y="5796517"/>
            <a:ext cx="2592000" cy="36933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  <a:lvl2pPr marL="345599" indent="-1295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2pPr>
            <a:lvl3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3pPr>
            <a:lvl4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4pPr>
            <a:lvl5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2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276179" y="5796517"/>
            <a:ext cx="2592001" cy="369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24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083687" y="5796517"/>
            <a:ext cx="2592001" cy="369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25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26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672" y="1577339"/>
            <a:ext cx="3996000" cy="216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8672" y="4005850"/>
            <a:ext cx="3996000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679686" y="1577339"/>
            <a:ext cx="3996001" cy="216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79686" y="4005850"/>
            <a:ext cx="3996001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38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672" y="1577339"/>
            <a:ext cx="399600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8672" y="3959385"/>
            <a:ext cx="399600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679686" y="1577339"/>
            <a:ext cx="3996001" cy="1944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79686" y="3959385"/>
            <a:ext cx="3996001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Textebene 1…"/>
          <p:cNvSpPr>
            <a:spLocks noGrp="1"/>
          </p:cNvSpPr>
          <p:nvPr>
            <p:ph type="body" sz="quarter" idx="1"/>
          </p:nvPr>
        </p:nvSpPr>
        <p:spPr>
          <a:xfrm>
            <a:off x="468672" y="5981184"/>
            <a:ext cx="3996000" cy="18466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  <a:lvl2pPr marL="345599" indent="-1295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2pPr>
            <a:lvl3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3pPr>
            <a:lvl4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4pPr>
            <a:lvl5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0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679686" y="5981184"/>
            <a:ext cx="3996001" cy="184667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51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68672" y="3601339"/>
            <a:ext cx="3996000" cy="184667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52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679686" y="3601339"/>
            <a:ext cx="3996001" cy="184667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53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54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672" y="1577339"/>
            <a:ext cx="2592000" cy="216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8672" y="4005850"/>
            <a:ext cx="2592000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83687" y="1577339"/>
            <a:ext cx="2592001" cy="216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083687" y="4005850"/>
            <a:ext cx="2592001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76179" y="1577339"/>
            <a:ext cx="2592001" cy="216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276179" y="4005850"/>
            <a:ext cx="2592001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7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68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8672" y="1577341"/>
            <a:ext cx="2592000" cy="1763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8672" y="3959385"/>
            <a:ext cx="2592000" cy="176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83687" y="1577341"/>
            <a:ext cx="2592001" cy="1763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083687" y="3959385"/>
            <a:ext cx="2592001" cy="176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76179" y="1577341"/>
            <a:ext cx="2592001" cy="1763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276179" y="3959385"/>
            <a:ext cx="2592001" cy="176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1" name="Textebene 1…"/>
          <p:cNvSpPr>
            <a:spLocks noGrp="1"/>
          </p:cNvSpPr>
          <p:nvPr>
            <p:ph type="body" sz="quarter" idx="1"/>
          </p:nvPr>
        </p:nvSpPr>
        <p:spPr>
          <a:xfrm>
            <a:off x="468672" y="5796517"/>
            <a:ext cx="2592000" cy="36933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  <a:lvl2pPr marL="345599" indent="-1295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2pPr>
            <a:lvl3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3pPr>
            <a:lvl4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4pPr>
            <a:lvl5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82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276179" y="5796517"/>
            <a:ext cx="2592001" cy="369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8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083687" y="5796517"/>
            <a:ext cx="2592001" cy="369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8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68671" y="3415119"/>
            <a:ext cx="2592002" cy="369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85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276179" y="3415119"/>
            <a:ext cx="2592001" cy="369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8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083687" y="3415119"/>
            <a:ext cx="2592001" cy="369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defRPr sz="1200"/>
            </a:pPr>
            <a:endParaRPr/>
          </a:p>
        </p:txBody>
      </p:sp>
      <p:sp>
        <p:nvSpPr>
          <p:cNvPr id="187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88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96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oliennummer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4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25" name="Textebene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text"/>
          <p:cNvSpPr>
            <a:spLocks noGrp="1"/>
          </p:cNvSpPr>
          <p:nvPr>
            <p:ph type="title"/>
          </p:nvPr>
        </p:nvSpPr>
        <p:spPr>
          <a:xfrm>
            <a:off x="1476375" y="2884489"/>
            <a:ext cx="7199313" cy="15922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3" name="Textebene 1…"/>
          <p:cNvSpPr>
            <a:spLocks noGrp="1"/>
          </p:cNvSpPr>
          <p:nvPr>
            <p:ph type="body" sz="quarter" idx="1"/>
          </p:nvPr>
        </p:nvSpPr>
        <p:spPr>
          <a:xfrm>
            <a:off x="1476375" y="5836444"/>
            <a:ext cx="2699386" cy="36933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  <a:lvl2pPr indent="457200">
              <a:lnSpc>
                <a:spcPct val="100000"/>
              </a:lnSpc>
              <a:spcBef>
                <a:spcPts val="0"/>
              </a:spcBef>
              <a:buFontTx/>
              <a:defRPr sz="1200"/>
            </a:lvl2pPr>
            <a:lvl3pPr indent="914400">
              <a:lnSpc>
                <a:spcPct val="100000"/>
              </a:lnSpc>
              <a:spcBef>
                <a:spcPts val="0"/>
              </a:spcBef>
              <a:buFontTx/>
              <a:defRPr sz="1200"/>
            </a:lvl3pPr>
            <a:lvl4pPr indent="1371600">
              <a:lnSpc>
                <a:spcPct val="100000"/>
              </a:lnSpc>
              <a:spcBef>
                <a:spcPts val="0"/>
              </a:spcBef>
              <a:buFontTx/>
              <a:defRPr sz="1200"/>
            </a:lvl4pPr>
            <a:lvl5pPr indent="1828800">
              <a:lnSpc>
                <a:spcPct val="100000"/>
              </a:lnSpc>
              <a:spcBef>
                <a:spcPts val="0"/>
              </a:spcBef>
              <a:buFontTx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4" name="Foliennummer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ebene 1…"/>
          <p:cNvSpPr>
            <a:spLocks noGrp="1"/>
          </p:cNvSpPr>
          <p:nvPr>
            <p:ph type="body" sz="half" idx="1"/>
          </p:nvPr>
        </p:nvSpPr>
        <p:spPr>
          <a:xfrm>
            <a:off x="468672" y="1577339"/>
            <a:ext cx="3996000" cy="4588511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3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ebene 1…"/>
          <p:cNvSpPr>
            <a:spLocks noGrp="1"/>
          </p:cNvSpPr>
          <p:nvPr>
            <p:ph type="body" sz="quarter" idx="1"/>
          </p:nvPr>
        </p:nvSpPr>
        <p:spPr>
          <a:xfrm>
            <a:off x="468672" y="1577339"/>
            <a:ext cx="2592000" cy="4588511"/>
          </a:xfrm>
          <a:prstGeom prst="rect">
            <a:avLst/>
          </a:prstGeom>
        </p:spPr>
        <p:txBody>
          <a:bodyPr/>
          <a:lstStyle>
            <a:lvl1pPr>
              <a:lnSpc>
                <a:spcPct val="94000"/>
              </a:lnSpc>
              <a:spcBef>
                <a:spcPts val="900"/>
              </a:spcBef>
              <a:defRPr sz="1600"/>
            </a:lvl1pPr>
            <a:lvl2pPr>
              <a:lnSpc>
                <a:spcPct val="94000"/>
              </a:lnSpc>
              <a:spcBef>
                <a:spcPts val="900"/>
              </a:spcBef>
              <a:defRPr sz="1600"/>
            </a:lvl2pPr>
            <a:lvl3pPr>
              <a:lnSpc>
                <a:spcPct val="94000"/>
              </a:lnSpc>
              <a:spcBef>
                <a:spcPts val="900"/>
              </a:spcBef>
              <a:defRPr sz="1600"/>
            </a:lvl3pPr>
            <a:lvl4pPr>
              <a:lnSpc>
                <a:spcPct val="94000"/>
              </a:lnSpc>
              <a:spcBef>
                <a:spcPts val="900"/>
              </a:spcBef>
              <a:defRPr sz="1600"/>
            </a:lvl4pPr>
            <a:lvl5pPr>
              <a:lnSpc>
                <a:spcPct val="94000"/>
              </a:lnSpc>
              <a:spcBef>
                <a:spcPts val="900"/>
              </a:spcBef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2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ti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Foliennummer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6"/>
          <p:cNvSpPr>
            <a:spLocks noGrp="1"/>
          </p:cNvSpPr>
          <p:nvPr>
            <p:ph type="pic" idx="13"/>
          </p:nvPr>
        </p:nvSpPr>
        <p:spPr>
          <a:xfrm>
            <a:off x="468672" y="1577339"/>
            <a:ext cx="8207016" cy="453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9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icture Placeholder 6"/>
          <p:cNvSpPr>
            <a:spLocks noGrp="1"/>
          </p:cNvSpPr>
          <p:nvPr>
            <p:ph type="pic" idx="13"/>
          </p:nvPr>
        </p:nvSpPr>
        <p:spPr>
          <a:xfrm>
            <a:off x="468672" y="1577339"/>
            <a:ext cx="8207016" cy="4320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Textebene 1…"/>
          <p:cNvSpPr>
            <a:spLocks noGrp="1"/>
          </p:cNvSpPr>
          <p:nvPr>
            <p:ph type="body" sz="quarter" idx="1"/>
          </p:nvPr>
        </p:nvSpPr>
        <p:spPr>
          <a:xfrm>
            <a:off x="468672" y="5981184"/>
            <a:ext cx="8207016" cy="18466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  <a:lvl2pPr marL="345599" indent="-1295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2pPr>
            <a:lvl3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3pPr>
            <a:lvl4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4pPr>
            <a:lvl5pPr marL="575999" indent="-143999">
              <a:lnSpc>
                <a:spcPct val="100000"/>
              </a:lnSpc>
              <a:spcBef>
                <a:spcPts val="0"/>
              </a:spcBef>
              <a:buSzPct val="100000"/>
              <a:buFontTx/>
              <a:buChar char="▪"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8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9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468672" y="1577339"/>
            <a:ext cx="3996000" cy="453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Picture Placeholder 6"/>
          <p:cNvSpPr>
            <a:spLocks noGrp="1"/>
          </p:cNvSpPr>
          <p:nvPr>
            <p:ph type="pic" sz="half" idx="14"/>
          </p:nvPr>
        </p:nvSpPr>
        <p:spPr>
          <a:xfrm>
            <a:off x="4679686" y="1577339"/>
            <a:ext cx="3996001" cy="453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" name="Titel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9" name="Folien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/>
          <p:nvPr/>
        </p:nvSpPr>
        <p:spPr>
          <a:xfrm>
            <a:off x="468671" y="6489186"/>
            <a:ext cx="683934" cy="250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900"/>
            </a:lvl1pPr>
          </a:lstStyle>
          <a:p>
            <a:r>
              <a:rPr lang="fr-CH" sz="900" b="0" i="0" u="none" strike="noStrike" cap="none" baseline="0" smtClean="0"/>
              <a:t>AM Suisse | </a:t>
            </a:r>
          </a:p>
        </p:txBody>
      </p:sp>
      <p:sp>
        <p:nvSpPr>
          <p:cNvPr id="3" name="Titeltext"/>
          <p:cNvSpPr>
            <a:spLocks noGrp="1"/>
          </p:cNvSpPr>
          <p:nvPr>
            <p:ph type="title"/>
          </p:nvPr>
        </p:nvSpPr>
        <p:spPr>
          <a:xfrm>
            <a:off x="468672" y="410066"/>
            <a:ext cx="8207016" cy="44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9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>
          <a:xfrm>
            <a:off x="468671" y="1576387"/>
            <a:ext cx="8207017" cy="458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12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9pPr>
    </p:titleStyle>
    <p:bodyStyle>
      <a:lvl1pPr marL="0" marR="0" indent="0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15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31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431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31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31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431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31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1999" algn="l" defTabSz="914400" rtl="0" latinLnBrk="0">
        <a:lnSpc>
          <a:spcPct val="97000"/>
        </a:lnSpc>
        <a:spcBef>
          <a:spcPts val="1400"/>
        </a:spcBef>
        <a:spcAft>
          <a:spcPts val="0"/>
        </a:spcAft>
        <a:buClrTx/>
        <a:buSzTx/>
        <a:buFont typeface="Wingdings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>
            <a:spLocks noGrp="1"/>
          </p:cNvSpPr>
          <p:nvPr>
            <p:ph type="ctrTitle"/>
          </p:nvPr>
        </p:nvSpPr>
        <p:spPr>
          <a:xfrm>
            <a:off x="129444" y="2996952"/>
            <a:ext cx="8885113" cy="6165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CH" dirty="0" smtClean="0"/>
              <a:t>Le monde de la construction métallique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fr-CH" dirty="0"/>
          </a:p>
        </p:txBody>
      </p:sp>
      <p:sp>
        <p:nvSpPr>
          <p:cNvPr id="213" name="Untertitel 8"/>
          <p:cNvSpPr>
            <a:spLocks noGrp="1"/>
          </p:cNvSpPr>
          <p:nvPr>
            <p:ph type="subTitle" sz="quarter" idx="1"/>
          </p:nvPr>
        </p:nvSpPr>
        <p:spPr>
          <a:xfrm>
            <a:off x="519471" y="6168571"/>
            <a:ext cx="4611330" cy="232229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Thomas Zimmermann, Zurich, 03.01.2017 </a:t>
            </a:r>
          </a:p>
        </p:txBody>
      </p:sp>
      <p:pic>
        <p:nvPicPr>
          <p:cNvPr id="215" name="Bildplatzhalter 23" descr="Bildplatzhalter 23"/>
          <p:cNvPicPr>
            <a:picLocks noChangeAspect="1"/>
          </p:cNvPicPr>
          <p:nvPr/>
        </p:nvPicPr>
        <p:blipFill>
          <a:blip r:embed="rId3">
            <a:extLst/>
          </a:blip>
          <a:srcRect l="10014" r="10014"/>
          <a:stretch>
            <a:fillRect/>
          </a:stretch>
        </p:blipFill>
        <p:spPr>
          <a:xfrm>
            <a:off x="519471" y="3930155"/>
            <a:ext cx="2339844" cy="187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Bildplatzhalter 5" descr="Bildplatzhalter 5"/>
          <p:cNvPicPr>
            <a:picLocks noChangeAspect="1"/>
          </p:cNvPicPr>
          <p:nvPr/>
        </p:nvPicPr>
        <p:blipFill>
          <a:blip r:embed="rId4">
            <a:extLst/>
          </a:blip>
          <a:srcRect t="21819" b="21819"/>
          <a:stretch>
            <a:fillRect/>
          </a:stretch>
        </p:blipFill>
        <p:spPr>
          <a:xfrm>
            <a:off x="6197600" y="3930154"/>
            <a:ext cx="2478089" cy="187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rafik 2" descr="Grafik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 flipV="1">
            <a:off x="3403992" y="3930155"/>
            <a:ext cx="2463938" cy="1847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44" y="638793"/>
            <a:ext cx="3349089" cy="9361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279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lang="fr-CH"/>
          </a:p>
        </p:txBody>
      </p:sp>
      <p:sp>
        <p:nvSpPr>
          <p:cNvPr id="280" name="Inhaltsplatzhalter 4"/>
          <p:cNvSpPr>
            <a:spLocks noGrp="1"/>
          </p:cNvSpPr>
          <p:nvPr>
            <p:ph type="body" idx="1"/>
          </p:nvPr>
        </p:nvSpPr>
        <p:spPr>
          <a:xfrm>
            <a:off x="468671" y="1576388"/>
            <a:ext cx="8207018" cy="4588510"/>
          </a:xfrm>
          <a:prstGeom prst="rect">
            <a:avLst/>
          </a:prstGeom>
        </p:spPr>
        <p:txBody>
          <a:bodyPr/>
          <a:lstStyle/>
          <a:p>
            <a:pPr>
              <a:defRPr sz="2800" b="1"/>
            </a:pPr>
            <a:endParaRPr lang="fr-CH" dirty="0" smtClean="0"/>
          </a:p>
          <a:p>
            <a:endParaRPr lang="fr-CH" dirty="0"/>
          </a:p>
          <a:p>
            <a:endParaRPr lang="fr-CH" dirty="0"/>
          </a:p>
          <a:p>
            <a:pPr algn="ctr">
              <a:lnSpc>
                <a:spcPct val="90000"/>
              </a:lnSpc>
              <a:spcBef>
                <a:spcPts val="0"/>
              </a:spcBef>
              <a:defRPr sz="3600" b="1" spc="-112">
                <a:latin typeface="Rockwell"/>
                <a:ea typeface="Rockwell"/>
                <a:cs typeface="Rockwell"/>
                <a:sym typeface="Rockwell"/>
              </a:defRPr>
            </a:pPr>
            <a:r>
              <a:rPr lang="fr-CH" sz="4000" dirty="0" smtClean="0"/>
              <a:t>Les étapes de travail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583668" y="476672"/>
            <a:ext cx="5976664" cy="1135562"/>
            <a:chOff x="1583668" y="476672"/>
            <a:chExt cx="5976664" cy="113556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203" y="908720"/>
              <a:ext cx="2516957" cy="70351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583668" y="476672"/>
              <a:ext cx="5976664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>
                <a:defRPr sz="2800" b="1"/>
              </a:pPr>
              <a:r>
                <a:rPr lang="fr-CH" sz="2400" dirty="0"/>
                <a:t>Le monde de la construction métallique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pic>
        <p:nvPicPr>
          <p:cNvPr id="287" name="Bildplatzhalter 29" descr="Bildplatzhalter 29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l="29125" r="29125"/>
          <a:stretch>
            <a:fillRect/>
          </a:stretch>
        </p:blipFill>
        <p:spPr>
          <a:xfrm>
            <a:off x="468672" y="1577339"/>
            <a:ext cx="2592000" cy="4140003"/>
          </a:xfrm>
          <a:prstGeom prst="rect">
            <a:avLst/>
          </a:prstGeom>
        </p:spPr>
      </p:pic>
      <p:pic>
        <p:nvPicPr>
          <p:cNvPr id="288" name="Bildplatzhalter 27" descr="Bildplatzhalter 27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/>
          </a:blip>
          <a:srcRect l="29126" r="29126"/>
          <a:stretch>
            <a:fillRect/>
          </a:stretch>
        </p:blipFill>
        <p:spPr>
          <a:xfrm>
            <a:off x="6083687" y="1577339"/>
            <a:ext cx="2592001" cy="4140003"/>
          </a:xfrm>
          <a:prstGeom prst="rect">
            <a:avLst/>
          </a:prstGeom>
        </p:spPr>
      </p:pic>
      <p:sp>
        <p:nvSpPr>
          <p:cNvPr id="289" name="Textplatzhalter 24"/>
          <p:cNvSpPr>
            <a:spLocks noGrp="1"/>
          </p:cNvSpPr>
          <p:nvPr>
            <p:ph type="body" sz="quarter" idx="1"/>
          </p:nvPr>
        </p:nvSpPr>
        <p:spPr>
          <a:xfrm>
            <a:off x="468670" y="5856011"/>
            <a:ext cx="2592002" cy="369333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Mesurer</a:t>
            </a:r>
          </a:p>
        </p:txBody>
      </p:sp>
      <p:sp>
        <p:nvSpPr>
          <p:cNvPr id="290" name="Textplatzhalter 25"/>
          <p:cNvSpPr>
            <a:spLocks noGrp="1"/>
          </p:cNvSpPr>
          <p:nvPr>
            <p:ph type="body" idx="16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</a:lstStyle>
          <a:p>
            <a:r>
              <a:rPr lang="fr-CH" sz="1200" smtClean="0"/>
              <a:t>Planifier</a:t>
            </a:r>
          </a:p>
        </p:txBody>
      </p:sp>
      <p:sp>
        <p:nvSpPr>
          <p:cNvPr id="291" name="Textplatzhalter 26"/>
          <p:cNvSpPr>
            <a:spLocks noGrp="1"/>
          </p:cNvSpPr>
          <p:nvPr>
            <p:ph type="body" idx="17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</a:lstStyle>
          <a:p>
            <a:r>
              <a:rPr lang="fr-CH" sz="1200" smtClean="0"/>
              <a:t>Commander</a:t>
            </a:r>
          </a:p>
        </p:txBody>
      </p:sp>
      <p:sp>
        <p:nvSpPr>
          <p:cNvPr id="292" name="Titel 18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dirty="0" smtClean="0"/>
              <a:t>Mesurer / Planifier / Commander</a:t>
            </a:r>
          </a:p>
        </p:txBody>
      </p:sp>
      <p:sp>
        <p:nvSpPr>
          <p:cNvPr id="293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44334" y="6494936"/>
            <a:ext cx="131354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 lang="fr-CH"/>
          </a:p>
        </p:txBody>
      </p:sp>
      <p:pic>
        <p:nvPicPr>
          <p:cNvPr id="294" name="Bildplatzhalter 31" descr="Bildplatzhalter 31"/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/>
          </a:blip>
          <a:srcRect l="29137" r="29137"/>
          <a:stretch>
            <a:fillRect/>
          </a:stretch>
        </p:blipFill>
        <p:spPr>
          <a:xfrm>
            <a:off x="3276179" y="1577339"/>
            <a:ext cx="2592001" cy="4140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ußzeilenplatzhalter 4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pic>
        <p:nvPicPr>
          <p:cNvPr id="299" name="Bildplatzhalter 19" descr="Bildplatzhalter 19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13519" b="13519"/>
          <a:stretch>
            <a:fillRect/>
          </a:stretch>
        </p:blipFill>
        <p:spPr>
          <a:xfrm>
            <a:off x="468672" y="1577339"/>
            <a:ext cx="3996000" cy="1944001"/>
          </a:xfrm>
          <a:prstGeom prst="rect">
            <a:avLst/>
          </a:prstGeom>
        </p:spPr>
      </p:pic>
      <p:pic>
        <p:nvPicPr>
          <p:cNvPr id="300" name="Bildplatzhalter 14" descr="Bildplatzhalter 14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/>
          </a:blip>
          <a:srcRect t="13545" b="13545"/>
          <a:stretch>
            <a:fillRect/>
          </a:stretch>
        </p:blipFill>
        <p:spPr>
          <a:xfrm>
            <a:off x="468672" y="3959385"/>
            <a:ext cx="3996000" cy="1944000"/>
          </a:xfrm>
          <a:prstGeom prst="rect">
            <a:avLst/>
          </a:prstGeom>
        </p:spPr>
      </p:pic>
      <p:pic>
        <p:nvPicPr>
          <p:cNvPr id="301" name="Bildplatzhalter 15" descr="Bildplatzhalter 15"/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/>
          </a:blip>
          <a:srcRect t="13519" b="13519"/>
          <a:stretch>
            <a:fillRect/>
          </a:stretch>
        </p:blipFill>
        <p:spPr>
          <a:xfrm>
            <a:off x="4679686" y="1577339"/>
            <a:ext cx="3996001" cy="1944002"/>
          </a:xfrm>
          <a:prstGeom prst="rect">
            <a:avLst/>
          </a:prstGeom>
        </p:spPr>
      </p:pic>
      <p:sp>
        <p:nvSpPr>
          <p:cNvPr id="302" name="Textplatzhalter 10"/>
          <p:cNvSpPr>
            <a:spLocks noGrp="1"/>
          </p:cNvSpPr>
          <p:nvPr>
            <p:ph type="body" sz="quarter" idx="1"/>
          </p:nvPr>
        </p:nvSpPr>
        <p:spPr>
          <a:xfrm>
            <a:off x="468672" y="5981184"/>
            <a:ext cx="3996000" cy="184667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Souder</a:t>
            </a:r>
          </a:p>
        </p:txBody>
      </p:sp>
      <p:sp>
        <p:nvSpPr>
          <p:cNvPr id="303" name="Textplatzhalter 11"/>
          <p:cNvSpPr>
            <a:spLocks noGrp="1"/>
          </p:cNvSpPr>
          <p:nvPr>
            <p:ph type="body" idx="17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</a:lstStyle>
          <a:p>
            <a:r>
              <a:rPr lang="fr-CH" sz="1200" smtClean="0"/>
              <a:t>Meuler</a:t>
            </a:r>
          </a:p>
        </p:txBody>
      </p:sp>
      <p:sp>
        <p:nvSpPr>
          <p:cNvPr id="304" name="Textplatzhalter 12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</a:lstStyle>
          <a:p>
            <a:r>
              <a:rPr lang="fr-CH" sz="1200" smtClean="0"/>
              <a:t>Couper</a:t>
            </a:r>
          </a:p>
        </p:txBody>
      </p:sp>
      <p:sp>
        <p:nvSpPr>
          <p:cNvPr id="305" name="Textplatzhalter 13"/>
          <p:cNvSpPr>
            <a:spLocks noGrp="1"/>
          </p:cNvSpPr>
          <p:nvPr>
            <p:ph type="body" idx="19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defRPr sz="1200"/>
            </a:lvl1pPr>
          </a:lstStyle>
          <a:p>
            <a:r>
              <a:rPr lang="fr-CH" sz="1200" smtClean="0"/>
              <a:t>Forer</a:t>
            </a:r>
          </a:p>
        </p:txBody>
      </p:sp>
      <p:sp>
        <p:nvSpPr>
          <p:cNvPr id="306" name="Titel 3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spc="-100"/>
            </a:lvl1pPr>
          </a:lstStyle>
          <a:p>
            <a:r>
              <a:rPr lang="fr-CH" sz="3200" dirty="0" smtClean="0"/>
              <a:t>Couper / Forer / Souder / Meuler</a:t>
            </a:r>
          </a:p>
        </p:txBody>
      </p:sp>
      <p:sp>
        <p:nvSpPr>
          <p:cNvPr id="307" name="Foliennummernplatzhalter 5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 lang="fr-CH"/>
          </a:p>
        </p:txBody>
      </p:sp>
      <p:pic>
        <p:nvPicPr>
          <p:cNvPr id="308" name="Bildplatzhalter 18" descr="Bildplatzhalter 18"/>
          <p:cNvPicPr>
            <a:picLocks noGrp="1" noChangeAspect="1"/>
          </p:cNvPicPr>
          <p:nvPr>
            <p:ph type="pic" idx="16"/>
          </p:nvPr>
        </p:nvPicPr>
        <p:blipFill>
          <a:blip r:embed="rId6">
            <a:extLst/>
          </a:blip>
          <a:srcRect t="13490" b="13490"/>
          <a:stretch>
            <a:fillRect/>
          </a:stretch>
        </p:blipFill>
        <p:spPr>
          <a:xfrm>
            <a:off x="4679686" y="3959385"/>
            <a:ext cx="3996001" cy="1944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ußzeilenplatzhalter 4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13" name="Textplatzhalter 7"/>
          <p:cNvSpPr>
            <a:spLocks noGrp="1"/>
          </p:cNvSpPr>
          <p:nvPr>
            <p:ph type="body" sz="quarter" idx="1"/>
          </p:nvPr>
        </p:nvSpPr>
        <p:spPr>
          <a:xfrm>
            <a:off x="468671" y="5981184"/>
            <a:ext cx="8207017" cy="184667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Montage</a:t>
            </a:r>
          </a:p>
        </p:txBody>
      </p:sp>
      <p:sp>
        <p:nvSpPr>
          <p:cNvPr id="314" name="Titel 3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dirty="0" smtClean="0"/>
              <a:t>Montage</a:t>
            </a:r>
          </a:p>
        </p:txBody>
      </p:sp>
      <p:sp>
        <p:nvSpPr>
          <p:cNvPr id="315" name="Foliennummernplatzhalter 5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 lang="fr-CH"/>
          </a:p>
        </p:txBody>
      </p:sp>
      <p:pic>
        <p:nvPicPr>
          <p:cNvPr id="316" name="Bildplatzhalter 6" descr="Bildplatzhalt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10636" b="10636"/>
          <a:stretch>
            <a:fillRect/>
          </a:stretch>
        </p:blipFill>
        <p:spPr>
          <a:xfrm>
            <a:off x="954705" y="1276139"/>
            <a:ext cx="2660501" cy="1400434"/>
          </a:xfrm>
          <a:prstGeom prst="rect">
            <a:avLst/>
          </a:prstGeom>
        </p:spPr>
      </p:pic>
      <p:pic>
        <p:nvPicPr>
          <p:cNvPr id="317" name="Grafik 8" descr="Grafik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6953" y="813486"/>
            <a:ext cx="1875156" cy="2804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Grafik 9" descr="Grafik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4519" y="3063055"/>
            <a:ext cx="1641450" cy="2918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Grafik 10" descr="Grafik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2179" y="3950044"/>
            <a:ext cx="2677298" cy="2007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25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 lang="fr-CH"/>
          </a:p>
        </p:txBody>
      </p:sp>
      <p:sp>
        <p:nvSpPr>
          <p:cNvPr id="326" name="Inhaltsplatzhalter 4"/>
          <p:cNvSpPr>
            <a:spLocks noGrp="1"/>
          </p:cNvSpPr>
          <p:nvPr>
            <p:ph type="body" idx="1"/>
          </p:nvPr>
        </p:nvSpPr>
        <p:spPr>
          <a:xfrm>
            <a:off x="468670" y="1576388"/>
            <a:ext cx="8207018" cy="4588510"/>
          </a:xfrm>
          <a:prstGeom prst="rect">
            <a:avLst/>
          </a:prstGeom>
        </p:spPr>
        <p:txBody>
          <a:bodyPr/>
          <a:lstStyle/>
          <a:p>
            <a:pPr algn="ctr">
              <a:defRPr sz="3200" b="1"/>
            </a:pPr>
            <a:endParaRPr lang="fr-CH" dirty="0"/>
          </a:p>
          <a:p>
            <a:pPr algn="ctr">
              <a:defRPr sz="3200" b="1"/>
            </a:pPr>
            <a:r>
              <a:rPr lang="fr-CH" sz="4000" dirty="0" smtClean="0">
                <a:latin typeface="Rockwell" panose="02060603020205020403" pitchFamily="18" charset="0"/>
              </a:rPr>
              <a:t>Les métiers</a:t>
            </a:r>
          </a:p>
          <a:p>
            <a:pPr algn="ctr">
              <a:buClr>
                <a:srgbClr val="000000"/>
              </a:buClr>
              <a:defRPr b="1"/>
            </a:pPr>
            <a:r>
              <a:rPr lang="fr-CH" dirty="0" smtClean="0">
                <a:latin typeface="Rockwell" panose="02060603020205020403" pitchFamily="18" charset="0"/>
              </a:rPr>
              <a:t>Constructeur métallique CFC</a:t>
            </a:r>
          </a:p>
          <a:p>
            <a:pPr algn="ctr">
              <a:buClr>
                <a:srgbClr val="000000"/>
              </a:buClr>
              <a:defRPr b="1"/>
            </a:pPr>
            <a:r>
              <a:rPr lang="fr-CH" dirty="0" smtClean="0">
                <a:latin typeface="Rockwell" panose="02060603020205020403" pitchFamily="18" charset="0"/>
              </a:rPr>
              <a:t>Dessinateur-constructeur sur métal CFC</a:t>
            </a:r>
          </a:p>
          <a:p>
            <a:pPr algn="ctr">
              <a:buClr>
                <a:srgbClr val="000000"/>
              </a:buClr>
              <a:defRPr b="1"/>
            </a:pPr>
            <a:r>
              <a:rPr lang="fr-CH" dirty="0" smtClean="0">
                <a:latin typeface="Rockwell" panose="02060603020205020403" pitchFamily="18" charset="0"/>
              </a:rPr>
              <a:t>Aide-constructeur métallique AF</a:t>
            </a:r>
            <a:r>
              <a:rPr lang="fr-CH" dirty="0" smtClean="0"/>
              <a:t>P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583668" y="476672"/>
            <a:ext cx="5976664" cy="1135562"/>
            <a:chOff x="1583668" y="476672"/>
            <a:chExt cx="5976664" cy="113556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203" y="908720"/>
              <a:ext cx="2516957" cy="70351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583668" y="476672"/>
              <a:ext cx="5976664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>
                <a:defRPr sz="2800" b="1"/>
              </a:pPr>
              <a:r>
                <a:rPr lang="fr-CH" sz="2400" dirty="0"/>
                <a:t>Le monde de la construction métallique</a:t>
              </a: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30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Constructeur métallique CFC</a:t>
            </a:r>
          </a:p>
        </p:txBody>
      </p:sp>
      <p:sp>
        <p:nvSpPr>
          <p:cNvPr id="331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 lang="fr-CH"/>
          </a:p>
        </p:txBody>
      </p:sp>
      <p:sp>
        <p:nvSpPr>
          <p:cNvPr id="332" name="Inhaltsplatzhalter 4"/>
          <p:cNvSpPr>
            <a:spLocks noGrp="1"/>
          </p:cNvSpPr>
          <p:nvPr>
            <p:ph type="body" idx="1"/>
          </p:nvPr>
        </p:nvSpPr>
        <p:spPr>
          <a:xfrm>
            <a:off x="468670" y="1576388"/>
            <a:ext cx="8207018" cy="4588510"/>
          </a:xfrm>
          <a:prstGeom prst="rect">
            <a:avLst/>
          </a:prstGeom>
        </p:spPr>
        <p:txBody>
          <a:bodyPr/>
          <a:lstStyle/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pPr algn="ctr"/>
            <a:r>
              <a:rPr lang="fr-CH" dirty="0" smtClean="0"/>
              <a:t>Ton équipe réalise de façon autonome </a:t>
            </a:r>
          </a:p>
          <a:p>
            <a:pPr algn="ctr"/>
            <a:r>
              <a:rPr lang="fr-CH" dirty="0" smtClean="0"/>
              <a:t>des constructions métalliques.  </a:t>
            </a:r>
          </a:p>
        </p:txBody>
      </p:sp>
      <p:pic>
        <p:nvPicPr>
          <p:cNvPr id="333" name="Grafik 5" descr="Grafik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0114" y="1576387"/>
            <a:ext cx="3458384" cy="2773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38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Constructeur métallique CFC</a:t>
            </a:r>
          </a:p>
        </p:txBody>
      </p:sp>
      <p:sp>
        <p:nvSpPr>
          <p:cNvPr id="339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1" y="6494936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lang="fr-CH"/>
          </a:p>
        </p:txBody>
      </p:sp>
      <p:sp>
        <p:nvSpPr>
          <p:cNvPr id="340" name="Inhaltsplatzhalter 4"/>
          <p:cNvSpPr>
            <a:spLocks noGrp="1"/>
          </p:cNvSpPr>
          <p:nvPr>
            <p:ph type="body" idx="1"/>
          </p:nvPr>
        </p:nvSpPr>
        <p:spPr>
          <a:xfrm>
            <a:off x="468670" y="1576388"/>
            <a:ext cx="8207018" cy="4588510"/>
          </a:xfrm>
          <a:prstGeom prst="rect">
            <a:avLst/>
          </a:prstGeom>
        </p:spPr>
        <p:txBody>
          <a:bodyPr/>
          <a:lstStyle/>
          <a:p>
            <a:pPr lvl="8" indent="719999">
              <a:buClr>
                <a:srgbClr val="000000"/>
              </a:buClr>
              <a:defRPr b="1"/>
            </a:pPr>
            <a:r>
              <a:rPr lang="fr-CH" dirty="0" smtClean="0"/>
              <a:t>Exigences :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Formation préalable : école obligatoire terminée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De bons résultats en mathématiques, en dessin technique et en travaux manuels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Habileté manuelle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Intérêt pour la technique et les machines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pic>
        <p:nvPicPr>
          <p:cNvPr id="345" name="Inhaltsplatzhalter 5" descr="Inhaltsplatzhalter 5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1006" b="1006"/>
          <a:stretch>
            <a:fillRect/>
          </a:stretch>
        </p:blipFill>
        <p:spPr>
          <a:xfrm>
            <a:off x="468672" y="1577339"/>
            <a:ext cx="3996000" cy="2160001"/>
          </a:xfrm>
          <a:prstGeom prst="rect">
            <a:avLst/>
          </a:prstGeom>
        </p:spPr>
      </p:pic>
      <p:pic>
        <p:nvPicPr>
          <p:cNvPr id="346" name="Bildplatzhalter 12" descr="Bildplatzhalter 12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/>
          </a:blip>
          <a:srcRect t="970" b="970"/>
          <a:stretch>
            <a:fillRect/>
          </a:stretch>
        </p:blipFill>
        <p:spPr>
          <a:xfrm>
            <a:off x="468672" y="4005850"/>
            <a:ext cx="3996000" cy="2160001"/>
          </a:xfrm>
          <a:prstGeom prst="rect">
            <a:avLst/>
          </a:prstGeom>
        </p:spPr>
      </p:pic>
      <p:pic>
        <p:nvPicPr>
          <p:cNvPr id="347" name="Bildplatzhalter 13" descr="Bildplatzhalter 13"/>
          <p:cNvPicPr>
            <a:picLocks noGrp="1" noChangeAspect="1"/>
          </p:cNvPicPr>
          <p:nvPr>
            <p:ph type="pic" idx="16"/>
          </p:nvPr>
        </p:nvPicPr>
        <p:blipFill>
          <a:blip r:embed="rId5">
            <a:extLst/>
          </a:blip>
          <a:srcRect t="970" b="970"/>
          <a:stretch>
            <a:fillRect/>
          </a:stretch>
        </p:blipFill>
        <p:spPr>
          <a:xfrm>
            <a:off x="4679686" y="4005850"/>
            <a:ext cx="3996001" cy="2160001"/>
          </a:xfrm>
          <a:prstGeom prst="rect">
            <a:avLst/>
          </a:prstGeom>
        </p:spPr>
      </p:pic>
      <p:sp>
        <p:nvSpPr>
          <p:cNvPr id="348" name="Titel 6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Constructeur métallique CFC</a:t>
            </a:r>
          </a:p>
        </p:txBody>
      </p:sp>
      <p:sp>
        <p:nvSpPr>
          <p:cNvPr id="349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 lang="fr-CH"/>
          </a:p>
        </p:txBody>
      </p:sp>
      <p:pic>
        <p:nvPicPr>
          <p:cNvPr id="350" name="Bildplatzhalter 7" descr="Bildplatzhalter 7"/>
          <p:cNvPicPr>
            <a:picLocks noGrp="1" noChangeAspect="1"/>
          </p:cNvPicPr>
          <p:nvPr>
            <p:ph type="pic" idx="15"/>
          </p:nvPr>
        </p:nvPicPr>
        <p:blipFill>
          <a:blip r:embed="rId6">
            <a:extLst/>
          </a:blip>
          <a:srcRect t="13978" b="13978"/>
          <a:stretch>
            <a:fillRect/>
          </a:stretch>
        </p:blipFill>
        <p:spPr>
          <a:xfrm>
            <a:off x="4791454" y="1588226"/>
            <a:ext cx="3772464" cy="216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55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Dessinateur-constructeur sur métal CFC</a:t>
            </a:r>
          </a:p>
        </p:txBody>
      </p:sp>
      <p:sp>
        <p:nvSpPr>
          <p:cNvPr id="356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 lang="fr-CH"/>
          </a:p>
        </p:txBody>
      </p:sp>
      <p:sp>
        <p:nvSpPr>
          <p:cNvPr id="357" name="Inhaltsplatzhalter 4"/>
          <p:cNvSpPr>
            <a:spLocks noGrp="1"/>
          </p:cNvSpPr>
          <p:nvPr>
            <p:ph type="body" idx="1"/>
          </p:nvPr>
        </p:nvSpPr>
        <p:spPr>
          <a:xfrm>
            <a:off x="468670" y="1576388"/>
            <a:ext cx="8207018" cy="4588510"/>
          </a:xfrm>
          <a:prstGeom prst="rect">
            <a:avLst/>
          </a:prstGeom>
        </p:spPr>
        <p:txBody>
          <a:bodyPr/>
          <a:lstStyle/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pPr algn="ctr"/>
            <a:r>
              <a:rPr lang="fr-CH" dirty="0" smtClean="0"/>
              <a:t>Ton équipe est responsable de la planification </a:t>
            </a:r>
          </a:p>
          <a:p>
            <a:pPr algn="ctr"/>
            <a:r>
              <a:rPr lang="fr-CH" dirty="0" smtClean="0"/>
              <a:t>et de l’exécution de différents ouvrages.  </a:t>
            </a:r>
          </a:p>
        </p:txBody>
      </p:sp>
      <p:pic>
        <p:nvPicPr>
          <p:cNvPr id="358" name="Grafik 7" descr="Grafik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9373" y="1482045"/>
            <a:ext cx="4125610" cy="2773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63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Dessinateur-constructeur sur métal CFC</a:t>
            </a:r>
          </a:p>
        </p:txBody>
      </p:sp>
      <p:sp>
        <p:nvSpPr>
          <p:cNvPr id="364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1" y="6494936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 lang="fr-CH"/>
          </a:p>
        </p:txBody>
      </p:sp>
      <p:sp>
        <p:nvSpPr>
          <p:cNvPr id="365" name="Inhaltsplatzhalter 4"/>
          <p:cNvSpPr>
            <a:spLocks noGrp="1"/>
          </p:cNvSpPr>
          <p:nvPr>
            <p:ph type="body" idx="1"/>
          </p:nvPr>
        </p:nvSpPr>
        <p:spPr>
          <a:xfrm>
            <a:off x="468670" y="1576388"/>
            <a:ext cx="8207018" cy="4588510"/>
          </a:xfrm>
          <a:prstGeom prst="rect">
            <a:avLst/>
          </a:prstGeom>
        </p:spPr>
        <p:txBody>
          <a:bodyPr/>
          <a:lstStyle/>
          <a:p>
            <a:pPr lvl="8" indent="719999">
              <a:buClr>
                <a:srgbClr val="000000"/>
              </a:buClr>
              <a:defRPr b="1"/>
            </a:pPr>
            <a:r>
              <a:rPr lang="fr-CH" dirty="0" smtClean="0"/>
              <a:t>Exigences :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Formation préalable : Ecole obligatoire terminée, </a:t>
            </a:r>
            <a:r>
              <a:rPr lang="fr-CH" dirty="0"/>
              <a:t>niveau </a:t>
            </a:r>
            <a:r>
              <a:rPr lang="fr-CH" dirty="0" smtClean="0"/>
              <a:t>1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De bons résultats en mathématiques, en dessin technique et en géométrie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Intérêt pour la construction et la résolution de problèmes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222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dirty="0" smtClean="0"/>
              <a:t>Thèmes</a:t>
            </a:r>
          </a:p>
        </p:txBody>
      </p:sp>
      <p:sp>
        <p:nvSpPr>
          <p:cNvPr id="223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 lang="fr-CH"/>
          </a:p>
        </p:txBody>
      </p:sp>
      <p:sp>
        <p:nvSpPr>
          <p:cNvPr id="224" name="Inhaltsplatzhalter 4"/>
          <p:cNvSpPr>
            <a:spLocks noGrp="1"/>
          </p:cNvSpPr>
          <p:nvPr>
            <p:ph type="body" idx="1"/>
          </p:nvPr>
        </p:nvSpPr>
        <p:spPr>
          <a:xfrm>
            <a:off x="2812379" y="1710809"/>
            <a:ext cx="3519242" cy="330236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r-CH" dirty="0" smtClean="0"/>
              <a:t>Produits</a:t>
            </a:r>
          </a:p>
          <a:p>
            <a:pPr algn="ctr"/>
            <a:r>
              <a:rPr lang="fr-CH" dirty="0" smtClean="0"/>
              <a:t>Etapes de travail</a:t>
            </a:r>
          </a:p>
          <a:p>
            <a:pPr algn="ctr"/>
            <a:r>
              <a:rPr lang="fr-CH" dirty="0" smtClean="0"/>
              <a:t>Métiers</a:t>
            </a:r>
          </a:p>
          <a:p>
            <a:pPr algn="ctr"/>
            <a:r>
              <a:rPr lang="fr-CH" dirty="0" smtClean="0"/>
              <a:t>Formation continue</a:t>
            </a:r>
          </a:p>
          <a:p>
            <a:pPr algn="ctr"/>
            <a:r>
              <a:rPr lang="fr-CH" dirty="0" smtClean="0"/>
              <a:t>Que sont-ils devenus ?</a:t>
            </a:r>
          </a:p>
          <a:p>
            <a:pPr algn="ctr"/>
            <a:r>
              <a:rPr lang="fr-CH" dirty="0" smtClean="0"/>
              <a:t>Film «métal+toi»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pic>
        <p:nvPicPr>
          <p:cNvPr id="370" name="Bildplatzhalter 9" descr="Bildplatzhalter 9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26946" b="26946"/>
          <a:stretch>
            <a:fillRect/>
          </a:stretch>
        </p:blipFill>
        <p:spPr>
          <a:xfrm>
            <a:off x="468672" y="1577339"/>
            <a:ext cx="3996000" cy="2160001"/>
          </a:xfrm>
          <a:prstGeom prst="rect">
            <a:avLst/>
          </a:prstGeom>
        </p:spPr>
      </p:pic>
      <p:pic>
        <p:nvPicPr>
          <p:cNvPr id="371" name="Bildplatzhalter 11" descr="Bildplatzhalter 11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/>
          </a:blip>
          <a:srcRect t="27099" b="27099"/>
          <a:stretch>
            <a:fillRect/>
          </a:stretch>
        </p:blipFill>
        <p:spPr>
          <a:xfrm>
            <a:off x="468672" y="4005850"/>
            <a:ext cx="3996000" cy="2160000"/>
          </a:xfrm>
          <a:prstGeom prst="rect">
            <a:avLst/>
          </a:prstGeom>
        </p:spPr>
      </p:pic>
      <p:pic>
        <p:nvPicPr>
          <p:cNvPr id="372" name="Bildplatzhalter 10" descr="Bildplatzhalter 10"/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/>
          </a:blip>
          <a:srcRect t="27116" b="27116"/>
          <a:stretch>
            <a:fillRect/>
          </a:stretch>
        </p:blipFill>
        <p:spPr>
          <a:xfrm>
            <a:off x="4679686" y="1577339"/>
            <a:ext cx="3996001" cy="2160001"/>
          </a:xfrm>
          <a:prstGeom prst="rect">
            <a:avLst/>
          </a:prstGeom>
        </p:spPr>
      </p:pic>
      <p:sp>
        <p:nvSpPr>
          <p:cNvPr id="373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Dessinateur-constructeur sur métal CFC</a:t>
            </a:r>
          </a:p>
        </p:txBody>
      </p:sp>
      <p:sp>
        <p:nvSpPr>
          <p:cNvPr id="374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lang="fr-CH"/>
          </a:p>
        </p:txBody>
      </p:sp>
      <p:pic>
        <p:nvPicPr>
          <p:cNvPr id="375" name="Bildplatzhalter 15" descr="Bildplatzhalter 15"/>
          <p:cNvPicPr>
            <a:picLocks noGrp="1" noChangeAspect="1"/>
          </p:cNvPicPr>
          <p:nvPr>
            <p:ph type="pic" idx="16"/>
          </p:nvPr>
        </p:nvPicPr>
        <p:blipFill>
          <a:blip r:embed="rId6">
            <a:extLst/>
          </a:blip>
          <a:srcRect t="27099" b="27099"/>
          <a:stretch>
            <a:fillRect/>
          </a:stretch>
        </p:blipFill>
        <p:spPr>
          <a:xfrm>
            <a:off x="4679686" y="4005850"/>
            <a:ext cx="3996001" cy="216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80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Aide-constructeur métallique AFP</a:t>
            </a:r>
          </a:p>
        </p:txBody>
      </p:sp>
      <p:sp>
        <p:nvSpPr>
          <p:cNvPr id="381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 lang="fr-CH"/>
          </a:p>
        </p:txBody>
      </p:sp>
      <p:sp>
        <p:nvSpPr>
          <p:cNvPr id="382" name="Inhaltsplatzhalter 4"/>
          <p:cNvSpPr>
            <a:spLocks noGrp="1"/>
          </p:cNvSpPr>
          <p:nvPr>
            <p:ph type="body" idx="1"/>
          </p:nvPr>
        </p:nvSpPr>
        <p:spPr>
          <a:xfrm>
            <a:off x="468670" y="1576388"/>
            <a:ext cx="8207018" cy="4588510"/>
          </a:xfrm>
          <a:prstGeom prst="rect">
            <a:avLst/>
          </a:prstGeom>
        </p:spPr>
        <p:txBody>
          <a:bodyPr/>
          <a:lstStyle/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pPr algn="ctr"/>
            <a:r>
              <a:rPr lang="fr-CH" dirty="0" smtClean="0"/>
              <a:t>La profession d'aide-constructeur métallique AFP réunit d'innombrables activités manuelles. Tu peux participer à la réalisation de projets intéressants.  </a:t>
            </a:r>
          </a:p>
        </p:txBody>
      </p:sp>
      <p:pic>
        <p:nvPicPr>
          <p:cNvPr id="383" name="Grafik 8" descr="Grafik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7999" y="1576387"/>
            <a:ext cx="3483431" cy="2793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88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Aide-constructeur métallique AFP</a:t>
            </a:r>
          </a:p>
        </p:txBody>
      </p:sp>
      <p:sp>
        <p:nvSpPr>
          <p:cNvPr id="389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1" y="6494936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 lang="fr-CH"/>
          </a:p>
        </p:txBody>
      </p:sp>
      <p:sp>
        <p:nvSpPr>
          <p:cNvPr id="390" name="Inhaltsplatzhalter 4"/>
          <p:cNvSpPr>
            <a:spLocks noGrp="1"/>
          </p:cNvSpPr>
          <p:nvPr>
            <p:ph type="body" idx="1"/>
          </p:nvPr>
        </p:nvSpPr>
        <p:spPr>
          <a:xfrm>
            <a:off x="468670" y="1576388"/>
            <a:ext cx="8207018" cy="4588510"/>
          </a:xfrm>
          <a:prstGeom prst="rect">
            <a:avLst/>
          </a:prstGeom>
        </p:spPr>
        <p:txBody>
          <a:bodyPr/>
          <a:lstStyle/>
          <a:p>
            <a:pPr lvl="8" indent="719999">
              <a:buClr>
                <a:srgbClr val="000000"/>
              </a:buClr>
              <a:defRPr b="1"/>
            </a:pPr>
            <a:r>
              <a:rPr lang="fr-CH" dirty="0" smtClean="0"/>
              <a:t>Exigences :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Formation préalable : école obligatoire achevée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Adresse manuelle</a:t>
            </a:r>
          </a:p>
          <a:p>
            <a:pPr marL="948600" lvl="8" indent="-228600">
              <a:buSzPct val="100000"/>
              <a:buFontTx/>
              <a:buChar char="•"/>
            </a:pPr>
            <a:r>
              <a:rPr lang="fr-CH" dirty="0" smtClean="0"/>
              <a:t>Intérêt pour la technique et les machines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395" name="Titel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Aide-constructeur métallique AFP</a:t>
            </a:r>
          </a:p>
        </p:txBody>
      </p:sp>
      <p:sp>
        <p:nvSpPr>
          <p:cNvPr id="396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 lang="fr-CH"/>
          </a:p>
        </p:txBody>
      </p:sp>
      <p:pic>
        <p:nvPicPr>
          <p:cNvPr id="397" name="Bildplatzhalter 6" descr="Bildplatzhalter 6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27116" b="27116"/>
          <a:stretch>
            <a:fillRect/>
          </a:stretch>
        </p:blipFill>
        <p:spPr>
          <a:xfrm>
            <a:off x="468672" y="1577339"/>
            <a:ext cx="3996000" cy="2160001"/>
          </a:xfrm>
          <a:prstGeom prst="rect">
            <a:avLst/>
          </a:prstGeom>
        </p:spPr>
      </p:pic>
      <p:pic>
        <p:nvPicPr>
          <p:cNvPr id="398" name="Bildplatzhalter 13" descr="Bildplatzhalter 13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t="27116" b="27116"/>
          <a:stretch>
            <a:fillRect/>
          </a:stretch>
        </p:blipFill>
        <p:spPr>
          <a:xfrm>
            <a:off x="4679686" y="1577339"/>
            <a:ext cx="3996001" cy="2160001"/>
          </a:xfrm>
          <a:prstGeom prst="rect">
            <a:avLst/>
          </a:prstGeom>
        </p:spPr>
      </p:pic>
      <p:pic>
        <p:nvPicPr>
          <p:cNvPr id="399" name="Bildplatzhalter 14" descr="Bildplatzhalter 14"/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/>
          </a:blip>
          <a:srcRect t="27099" b="27099"/>
          <a:stretch>
            <a:fillRect/>
          </a:stretch>
        </p:blipFill>
        <p:spPr>
          <a:xfrm>
            <a:off x="468672" y="4005850"/>
            <a:ext cx="3996000" cy="2160000"/>
          </a:xfrm>
          <a:prstGeom prst="rect">
            <a:avLst/>
          </a:prstGeom>
        </p:spPr>
      </p:pic>
      <p:pic>
        <p:nvPicPr>
          <p:cNvPr id="400" name="Bildplatzhalter 16" descr="Bildplatzhalter 16"/>
          <p:cNvPicPr>
            <a:picLocks noGrp="1" noChangeAspect="1"/>
          </p:cNvPicPr>
          <p:nvPr>
            <p:ph type="pic" idx="16"/>
          </p:nvPr>
        </p:nvPicPr>
        <p:blipFill>
          <a:blip r:embed="rId6">
            <a:extLst/>
          </a:blip>
          <a:srcRect t="27099" b="27099"/>
          <a:stretch>
            <a:fillRect/>
          </a:stretch>
        </p:blipFill>
        <p:spPr>
          <a:xfrm>
            <a:off x="4679686" y="4005850"/>
            <a:ext cx="3996001" cy="216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405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 lang="fr-CH"/>
          </a:p>
        </p:txBody>
      </p:sp>
      <p:sp>
        <p:nvSpPr>
          <p:cNvPr id="406" name="Inhaltsplatzhalter 4"/>
          <p:cNvSpPr>
            <a:spLocks noGrp="1"/>
          </p:cNvSpPr>
          <p:nvPr>
            <p:ph type="body" idx="1"/>
          </p:nvPr>
        </p:nvSpPr>
        <p:spPr>
          <a:xfrm>
            <a:off x="468671" y="1576388"/>
            <a:ext cx="8207018" cy="4588510"/>
          </a:xfrm>
          <a:prstGeom prst="rect">
            <a:avLst/>
          </a:prstGeom>
        </p:spPr>
        <p:txBody>
          <a:bodyPr/>
          <a:lstStyle/>
          <a:p>
            <a:endParaRPr lang="fr-CH" dirty="0" smtClean="0"/>
          </a:p>
          <a:p>
            <a:endParaRPr lang="fr-CH" dirty="0"/>
          </a:p>
          <a:p>
            <a:endParaRPr lang="fr-CH" dirty="0"/>
          </a:p>
          <a:p>
            <a:pPr algn="ctr">
              <a:lnSpc>
                <a:spcPct val="90000"/>
              </a:lnSpc>
              <a:spcBef>
                <a:spcPts val="0"/>
              </a:spcBef>
              <a:defRPr sz="3600" b="1" spc="-112">
                <a:latin typeface="Rockwell"/>
                <a:ea typeface="Rockwell"/>
                <a:cs typeface="Rockwell"/>
                <a:sym typeface="Rockwell"/>
              </a:defRPr>
            </a:pPr>
            <a:r>
              <a:rPr lang="fr-CH" sz="4000" dirty="0" smtClean="0"/>
              <a:t>Les possibilités </a:t>
            </a:r>
            <a:br>
              <a:rPr lang="fr-CH" sz="4000" dirty="0" smtClean="0"/>
            </a:br>
            <a:r>
              <a:rPr lang="fr-CH" sz="4000" dirty="0" smtClean="0"/>
              <a:t>de formation continue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583668" y="476672"/>
            <a:ext cx="5976664" cy="1135562"/>
            <a:chOff x="1583668" y="476672"/>
            <a:chExt cx="5976664" cy="113556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203" y="908720"/>
              <a:ext cx="2516957" cy="70351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583668" y="476672"/>
              <a:ext cx="5976664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>
                <a:defRPr sz="2800" b="1"/>
              </a:pPr>
              <a:r>
                <a:rPr lang="fr-CH" sz="2400" dirty="0"/>
                <a:t>Le monde de la construction métallique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413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 lang="fr-CH"/>
          </a:p>
        </p:txBody>
      </p:sp>
      <p:pic>
        <p:nvPicPr>
          <p:cNvPr id="1026" name="Picture 2" descr="Et après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83" y="417510"/>
            <a:ext cx="4517235" cy="60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Fußzeilenplatzhalter 8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pic>
        <p:nvPicPr>
          <p:cNvPr id="447" name="Bildplatzhalter 23" descr="Bildplatzhalter 23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10014" r="10014"/>
          <a:stretch>
            <a:fillRect/>
          </a:stretch>
        </p:blipFill>
        <p:spPr>
          <a:xfrm>
            <a:off x="468672" y="4005850"/>
            <a:ext cx="2592000" cy="2160000"/>
          </a:xfrm>
          <a:prstGeom prst="rect">
            <a:avLst/>
          </a:prstGeom>
        </p:spPr>
      </p:pic>
      <p:pic>
        <p:nvPicPr>
          <p:cNvPr id="448" name="Bildplatzhalter 22" descr="Bildplatzhalter 22"/>
          <p:cNvPicPr>
            <a:picLocks noGrp="1" noChangeAspect="1"/>
          </p:cNvPicPr>
          <p:nvPr>
            <p:ph type="pic" idx="17"/>
          </p:nvPr>
        </p:nvPicPr>
        <p:blipFill>
          <a:blip r:embed="rId4">
            <a:extLst/>
          </a:blip>
          <a:srcRect l="10168" r="10168"/>
          <a:stretch>
            <a:fillRect/>
          </a:stretch>
        </p:blipFill>
        <p:spPr>
          <a:xfrm>
            <a:off x="3276179" y="1577339"/>
            <a:ext cx="2592001" cy="2160001"/>
          </a:xfrm>
          <a:prstGeom prst="rect">
            <a:avLst/>
          </a:prstGeom>
        </p:spPr>
      </p:pic>
      <p:sp>
        <p:nvSpPr>
          <p:cNvPr id="449" name="Titel 10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dirty="0" smtClean="0"/>
              <a:t>Le monde de la construction métallique</a:t>
            </a:r>
          </a:p>
        </p:txBody>
      </p:sp>
      <p:sp>
        <p:nvSpPr>
          <p:cNvPr id="450" name="Foliennummernplatzhalter 9"/>
          <p:cNvSpPr>
            <a:spLocks noGrp="1"/>
          </p:cNvSpPr>
          <p:nvPr>
            <p:ph type="sldNum" sz="quarter" idx="2"/>
          </p:nvPr>
        </p:nvSpPr>
        <p:spPr>
          <a:xfrm>
            <a:off x="8535850" y="6494936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 lang="fr-CH"/>
          </a:p>
        </p:txBody>
      </p:sp>
      <p:pic>
        <p:nvPicPr>
          <p:cNvPr id="451" name="Bildplatzhalter 2" descr="Bildplatzhalter 2"/>
          <p:cNvPicPr>
            <a:picLocks noChangeAspect="1"/>
          </p:cNvPicPr>
          <p:nvPr/>
        </p:nvPicPr>
        <p:blipFill>
          <a:blip r:embed="rId5">
            <a:extLst/>
          </a:blip>
          <a:srcRect t="14206" b="14206"/>
          <a:stretch>
            <a:fillRect/>
          </a:stretch>
        </p:blipFill>
        <p:spPr>
          <a:xfrm>
            <a:off x="6083687" y="1872343"/>
            <a:ext cx="2592001" cy="1618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Bildplatzhalter 5" descr="Bildplatzhalter 5"/>
          <p:cNvPicPr>
            <a:picLocks noGrp="1" noChangeAspect="1"/>
          </p:cNvPicPr>
          <p:nvPr>
            <p:ph type="pic" idx="13"/>
          </p:nvPr>
        </p:nvPicPr>
        <p:blipFill>
          <a:blip r:embed="rId6">
            <a:extLst/>
          </a:blip>
          <a:srcRect t="21819" b="21819"/>
          <a:stretch>
            <a:fillRect/>
          </a:stretch>
        </p:blipFill>
        <p:spPr>
          <a:xfrm>
            <a:off x="468672" y="1872343"/>
            <a:ext cx="2591999" cy="1618345"/>
          </a:xfrm>
          <a:prstGeom prst="rect">
            <a:avLst/>
          </a:prstGeom>
        </p:spPr>
      </p:pic>
      <p:pic>
        <p:nvPicPr>
          <p:cNvPr id="453" name="Bildplatzhalter 29" descr="Bildplatzhalter 29"/>
          <p:cNvPicPr>
            <a:picLocks noGrp="1" noChangeAspect="1"/>
          </p:cNvPicPr>
          <p:nvPr>
            <p:ph type="pic" idx="18"/>
          </p:nvPr>
        </p:nvPicPr>
        <p:blipFill>
          <a:blip r:embed="rId7">
            <a:extLst/>
          </a:blip>
          <a:srcRect l="5033" r="5033"/>
          <a:stretch>
            <a:fillRect/>
          </a:stretch>
        </p:blipFill>
        <p:spPr>
          <a:xfrm>
            <a:off x="3276179" y="4005850"/>
            <a:ext cx="2592001" cy="2160000"/>
          </a:xfrm>
          <a:prstGeom prst="rect">
            <a:avLst/>
          </a:prstGeom>
        </p:spPr>
      </p:pic>
      <p:pic>
        <p:nvPicPr>
          <p:cNvPr id="455" name="Bildplatzhalter 4" descr="Bildplatzhalter 4"/>
          <p:cNvPicPr>
            <a:picLocks noGrp="1" noChangeAspect="1"/>
          </p:cNvPicPr>
          <p:nvPr>
            <p:ph type="pic" idx="16"/>
          </p:nvPr>
        </p:nvPicPr>
        <p:blipFill>
          <a:blip r:embed="rId8">
            <a:extLst/>
          </a:blip>
          <a:srcRect t="554" b="554"/>
          <a:stretch>
            <a:fillRect/>
          </a:stretch>
        </p:blipFill>
        <p:spPr>
          <a:xfrm>
            <a:off x="6083687" y="4005850"/>
            <a:ext cx="2592001" cy="216000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87" y="972809"/>
            <a:ext cx="2222833" cy="6213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ußzeilenplatzhalter 2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229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 lang="fr-CH"/>
          </a:p>
        </p:txBody>
      </p:sp>
      <p:sp>
        <p:nvSpPr>
          <p:cNvPr id="230" name="Inhaltsplatzhalter 4"/>
          <p:cNvSpPr>
            <a:spLocks noGrp="1"/>
          </p:cNvSpPr>
          <p:nvPr>
            <p:ph type="body" idx="1"/>
          </p:nvPr>
        </p:nvSpPr>
        <p:spPr>
          <a:xfrm>
            <a:off x="468671" y="1576388"/>
            <a:ext cx="8207018" cy="4588510"/>
          </a:xfrm>
          <a:prstGeom prst="rect">
            <a:avLst/>
          </a:prstGeom>
        </p:spPr>
        <p:txBody>
          <a:bodyPr/>
          <a:lstStyle/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pPr algn="ctr">
              <a:lnSpc>
                <a:spcPct val="90000"/>
              </a:lnSpc>
              <a:spcBef>
                <a:spcPts val="0"/>
              </a:spcBef>
              <a:defRPr sz="3600" b="1" spc="-112">
                <a:latin typeface="Rockwell"/>
                <a:ea typeface="Rockwell"/>
                <a:cs typeface="Rockwell"/>
                <a:sym typeface="Rockwell"/>
              </a:defRPr>
            </a:pPr>
            <a:r>
              <a:rPr lang="fr-CH" sz="4000" dirty="0" smtClean="0"/>
              <a:t>Les produits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583668" y="476672"/>
            <a:ext cx="5976664" cy="1135562"/>
            <a:chOff x="1583668" y="476672"/>
            <a:chExt cx="5976664" cy="113556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203" y="908720"/>
              <a:ext cx="2516957" cy="70351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583668" y="476672"/>
              <a:ext cx="5976664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>
                <a:defRPr sz="2800" b="1"/>
              </a:pPr>
              <a:r>
                <a:rPr lang="fr-CH" sz="2400" dirty="0"/>
                <a:t>Le monde de la construction métallique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ußzeilenplatzhalter 6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mardi 3 janvier 2017</a:t>
            </a:r>
          </a:p>
        </p:txBody>
      </p:sp>
      <p:sp>
        <p:nvSpPr>
          <p:cNvPr id="237" name="Title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Jardin d'hiver</a:t>
            </a:r>
          </a:p>
        </p:txBody>
      </p:sp>
      <p:sp>
        <p:nvSpPr>
          <p:cNvPr id="238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 lang="fr-CH"/>
          </a:p>
        </p:txBody>
      </p:sp>
      <p:pic>
        <p:nvPicPr>
          <p:cNvPr id="239" name="Inhaltsplatzhalter 2" descr="Inhaltsplatzhalter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094" y="1576387"/>
            <a:ext cx="6881812" cy="4587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ußzeilenplatzhalter 6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244" name="Title 2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Garde-corps en verre avec main courante</a:t>
            </a:r>
          </a:p>
        </p:txBody>
      </p:sp>
      <p:sp>
        <p:nvSpPr>
          <p:cNvPr id="24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 lang="fr-CH"/>
          </a:p>
        </p:txBody>
      </p:sp>
      <p:pic>
        <p:nvPicPr>
          <p:cNvPr id="246" name="Inhaltsplatzhalter 7" descr="Inhaltsplatzhalter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7954" y="1318305"/>
            <a:ext cx="3441736" cy="4589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ußzeilenplatzhalter 6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pic>
        <p:nvPicPr>
          <p:cNvPr id="251" name="Bildplatzhalter 3" descr="Bildplatzhalter 3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13158" b="13158"/>
          <a:stretch>
            <a:fillRect/>
          </a:stretch>
        </p:blipFill>
        <p:spPr>
          <a:xfrm>
            <a:off x="468672" y="1577339"/>
            <a:ext cx="8207016" cy="4536001"/>
          </a:xfrm>
          <a:prstGeom prst="rect">
            <a:avLst/>
          </a:prstGeom>
        </p:spPr>
      </p:pic>
      <p:sp>
        <p:nvSpPr>
          <p:cNvPr id="252" name="Title 2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 Escalier avec balustrade</a:t>
            </a:r>
          </a:p>
        </p:txBody>
      </p:sp>
      <p:sp>
        <p:nvSpPr>
          <p:cNvPr id="253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 lang="fr-CH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Fußzeilenplatzhalter 3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pic>
        <p:nvPicPr>
          <p:cNvPr id="258" name="Bildplatzhalter 5" descr="Bildplatzhalter 5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21819" b="21819"/>
          <a:stretch>
            <a:fillRect/>
          </a:stretch>
        </p:blipFill>
        <p:spPr>
          <a:xfrm>
            <a:off x="468672" y="1577339"/>
            <a:ext cx="8207016" cy="4536001"/>
          </a:xfrm>
          <a:prstGeom prst="rect">
            <a:avLst/>
          </a:prstGeom>
        </p:spPr>
      </p:pic>
      <p:sp>
        <p:nvSpPr>
          <p:cNvPr id="259" name="Titel 2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dirty="0" smtClean="0"/>
              <a:t> Pont en acier</a:t>
            </a:r>
          </a:p>
        </p:txBody>
      </p:sp>
      <p:sp>
        <p:nvSpPr>
          <p:cNvPr id="260" name="Foliennummernplatzhalter 4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 lang="fr-CH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Fußzeilenplatzhalter 3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265" name="Titel 2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 Entrée en métal + verre</a:t>
            </a:r>
          </a:p>
        </p:txBody>
      </p:sp>
      <p:sp>
        <p:nvSpPr>
          <p:cNvPr id="266" name="Foliennummernplatzhalter 4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 lang="fr-CH"/>
          </a:p>
        </p:txBody>
      </p:sp>
      <p:pic>
        <p:nvPicPr>
          <p:cNvPr id="267" name="Grafik 13" descr="Grafik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7110" y="1577339"/>
            <a:ext cx="3418546" cy="4545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Fußzeilenplatzhalter 5"/>
          <p:cNvSpPr/>
          <p:nvPr/>
        </p:nvSpPr>
        <p:spPr>
          <a:xfrm>
            <a:off x="1110597" y="6494936"/>
            <a:ext cx="643440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/>
            </a:lvl1pPr>
          </a:lstStyle>
          <a:p>
            <a:r>
              <a:rPr lang="fr-CH" smtClean="0"/>
              <a:t>3 janvier 2017</a:t>
            </a:r>
          </a:p>
        </p:txBody>
      </p:sp>
      <p:sp>
        <p:nvSpPr>
          <p:cNvPr id="272" name="Title 1"/>
          <p:cNvSpPr>
            <a:spLocks noGrp="1"/>
          </p:cNvSpPr>
          <p:nvPr>
            <p:ph type="title"/>
          </p:nvPr>
        </p:nvSpPr>
        <p:spPr>
          <a:xfrm>
            <a:off x="468671" y="410066"/>
            <a:ext cx="8207017" cy="443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CH" smtClean="0"/>
              <a:t> Métal et verre</a:t>
            </a:r>
          </a:p>
        </p:txBody>
      </p:sp>
      <p:sp>
        <p:nvSpPr>
          <p:cNvPr id="273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548687" y="649493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 lang="fr-CH"/>
          </a:p>
        </p:txBody>
      </p:sp>
      <p:pic>
        <p:nvPicPr>
          <p:cNvPr id="274" name="Inhaltsplatzhalter 10" descr="Inhaltsplatzhalter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4685" y="1576387"/>
            <a:ext cx="3434632" cy="4587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D81"/>
      </a:accent1>
      <a:accent2>
        <a:srgbClr val="76B729"/>
      </a:accent2>
      <a:accent3>
        <a:srgbClr val="0086CE"/>
      </a:accent3>
      <a:accent4>
        <a:srgbClr val="F07D00"/>
      </a:accent4>
      <a:accent5>
        <a:srgbClr val="C2C4C7"/>
      </a:accent5>
      <a:accent6>
        <a:srgbClr val="D1E3B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72000" tIns="72000" rIns="72000" bIns="7200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D81"/>
      </a:accent1>
      <a:accent2>
        <a:srgbClr val="76B729"/>
      </a:accent2>
      <a:accent3>
        <a:srgbClr val="0086CE"/>
      </a:accent3>
      <a:accent4>
        <a:srgbClr val="F07D00"/>
      </a:accent4>
      <a:accent5>
        <a:srgbClr val="C2C4C7"/>
      </a:accent5>
      <a:accent6>
        <a:srgbClr val="D1E3B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72000" tIns="72000" rIns="72000" bIns="7200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1207</Words>
  <Application>Microsoft Office PowerPoint</Application>
  <PresentationFormat>Affichage à l'écran (4:3)</PresentationFormat>
  <Paragraphs>206</Paragraphs>
  <Slides>26</Slides>
  <Notes>25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Office Theme</vt:lpstr>
      <vt:lpstr>Le monde de la construction métallique  </vt:lpstr>
      <vt:lpstr>Thèmes</vt:lpstr>
      <vt:lpstr>Présentation PowerPoint</vt:lpstr>
      <vt:lpstr>Jardin d'hiver</vt:lpstr>
      <vt:lpstr>Garde-corps en verre avec main courante</vt:lpstr>
      <vt:lpstr> Escalier avec balustrade</vt:lpstr>
      <vt:lpstr> Pont en acier</vt:lpstr>
      <vt:lpstr> Entrée en métal + verre</vt:lpstr>
      <vt:lpstr> Métal et verre</vt:lpstr>
      <vt:lpstr>Présentation PowerPoint</vt:lpstr>
      <vt:lpstr>Mesurer / Planifier / Commander</vt:lpstr>
      <vt:lpstr>Couper / Forer / Souder / Meuler</vt:lpstr>
      <vt:lpstr>Montage</vt:lpstr>
      <vt:lpstr>Présentation PowerPoint</vt:lpstr>
      <vt:lpstr>Constructeur métallique CFC</vt:lpstr>
      <vt:lpstr>Constructeur métallique CFC</vt:lpstr>
      <vt:lpstr>Constructeur métallique CFC</vt:lpstr>
      <vt:lpstr>Dessinateur-constructeur sur métal CFC</vt:lpstr>
      <vt:lpstr>Dessinateur-constructeur sur métal CFC</vt:lpstr>
      <vt:lpstr>Dessinateur-constructeur sur métal CFC</vt:lpstr>
      <vt:lpstr>Aide-constructeur métallique AFP</vt:lpstr>
      <vt:lpstr>Aide-constructeur métallique AFP</vt:lpstr>
      <vt:lpstr>Aide-constructeur métallique AFP</vt:lpstr>
      <vt:lpstr>Présentation PowerPoint</vt:lpstr>
      <vt:lpstr>Présentation PowerPoint</vt:lpstr>
      <vt:lpstr>Le monde de la construction métallique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Welt des Metallbaus</dc:title>
  <dc:creator>Annalene THELER</dc:creator>
  <cp:lastModifiedBy>Nadine SCHNYDER</cp:lastModifiedBy>
  <cp:revision>14</cp:revision>
  <dcterms:modified xsi:type="dcterms:W3CDTF">2017-05-31T09:18:24Z</dcterms:modified>
</cp:coreProperties>
</file>